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0" r:id="rId3"/>
    <p:sldId id="327" r:id="rId4"/>
    <p:sldId id="302" r:id="rId5"/>
    <p:sldId id="286" r:id="rId6"/>
    <p:sldId id="303" r:id="rId7"/>
    <p:sldId id="334" r:id="rId8"/>
    <p:sldId id="304" r:id="rId9"/>
    <p:sldId id="324" r:id="rId10"/>
    <p:sldId id="305" r:id="rId11"/>
    <p:sldId id="294" r:id="rId12"/>
    <p:sldId id="329" r:id="rId13"/>
    <p:sldId id="328" r:id="rId14"/>
    <p:sldId id="330" r:id="rId15"/>
    <p:sldId id="331" r:id="rId16"/>
    <p:sldId id="297" r:id="rId17"/>
    <p:sldId id="317" r:id="rId18"/>
    <p:sldId id="319" r:id="rId19"/>
    <p:sldId id="332" r:id="rId20"/>
    <p:sldId id="333" r:id="rId21"/>
    <p:sldId id="296" r:id="rId22"/>
    <p:sldId id="320" r:id="rId23"/>
    <p:sldId id="321" r:id="rId24"/>
    <p:sldId id="295" r:id="rId25"/>
    <p:sldId id="298" r:id="rId26"/>
    <p:sldId id="299" r:id="rId27"/>
    <p:sldId id="300" r:id="rId28"/>
    <p:sldId id="318" r:id="rId29"/>
    <p:sldId id="306" r:id="rId30"/>
    <p:sldId id="308" r:id="rId31"/>
    <p:sldId id="307" r:id="rId32"/>
    <p:sldId id="312" r:id="rId33"/>
    <p:sldId id="311" r:id="rId34"/>
    <p:sldId id="309" r:id="rId35"/>
    <p:sldId id="336" r:id="rId36"/>
    <p:sldId id="310" r:id="rId37"/>
    <p:sldId id="257" r:id="rId38"/>
    <p:sldId id="335" r:id="rId39"/>
    <p:sldId id="315" r:id="rId40"/>
    <p:sldId id="313" r:id="rId41"/>
    <p:sldId id="314" r:id="rId42"/>
    <p:sldId id="316" r:id="rId43"/>
    <p:sldId id="301" r:id="rId44"/>
    <p:sldId id="258" r:id="rId45"/>
    <p:sldId id="323" r:id="rId46"/>
    <p:sldId id="289" r:id="rId47"/>
  </p:sldIdLst>
  <p:sldSz cx="9144000" cy="6858000" type="screen4x3"/>
  <p:notesSz cx="6797675" cy="98742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2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9933"/>
    <a:srgbClr val="0000FF"/>
    <a:srgbClr val="F71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01" autoAdjust="0"/>
  </p:normalViewPr>
  <p:slideViewPr>
    <p:cSldViewPr>
      <p:cViewPr>
        <p:scale>
          <a:sx n="50" d="100"/>
          <a:sy n="50" d="100"/>
        </p:scale>
        <p:origin x="-11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219BE1B-18E3-4E81-B120-867C1DC0071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109F44-975A-4BDB-992A-9F09ED8035B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A7F72-B3D4-4709-8074-C71EBB125743}" type="slidenum">
              <a:rPr lang="en-GB"/>
              <a:pPr/>
              <a:t>1</a:t>
            </a:fld>
            <a:endParaRPr lang="en-GB"/>
          </a:p>
        </p:txBody>
      </p:sp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1D35-B6C2-4EA4-86CA-8A35C8EE4BCB}" type="slidenum">
              <a:rPr lang="en-GB"/>
              <a:pPr/>
              <a:t>26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6A8B0-7E58-4CF9-805B-71AA53BAD033}" type="slidenum">
              <a:rPr lang="en-GB"/>
              <a:pPr/>
              <a:t>27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6DAD2-ADC7-421B-9982-6E17E9271C66}" type="slidenum">
              <a:rPr lang="en-GB"/>
              <a:pPr/>
              <a:t>37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31A24-BABE-4DEA-88FD-17A39C7079DE}" type="slidenum">
              <a:rPr lang="en-GB"/>
              <a:pPr/>
              <a:t>39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22143-B1DE-4CBF-9FE9-4FF75B3CAB1C}" type="slidenum">
              <a:rPr lang="en-GB"/>
              <a:pPr/>
              <a:t>44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6E76A-92B7-4532-A7C3-0BAF4F0882CB}" type="slidenum">
              <a:rPr lang="en-GB"/>
              <a:pPr/>
              <a:t>46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54E1B-95D7-4423-B75C-D61D724B5D39}" type="slidenum">
              <a:rPr lang="en-GB"/>
              <a:pPr/>
              <a:t>4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B34DF-8AA5-4188-ABC8-0BE28A9E0004}" type="slidenum">
              <a:rPr lang="en-GB"/>
              <a:pPr/>
              <a:t>5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64D1B-59D6-4B45-B21E-E0BE8F4D8000}" type="slidenum">
              <a:rPr lang="en-GB"/>
              <a:pPr/>
              <a:t>6</a:t>
            </a:fld>
            <a:endParaRPr lang="en-GB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878C8-EF0A-429A-947E-50D67D0EC979}" type="slidenum">
              <a:rPr lang="en-GB"/>
              <a:pPr/>
              <a:t>11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878C8-EF0A-429A-947E-50D67D0EC979}" type="slidenum">
              <a:rPr lang="en-GB"/>
              <a:pPr/>
              <a:t>13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F3DFE-0CD3-462D-8E4C-B613E5905797}" type="slidenum">
              <a:rPr lang="en-GB"/>
              <a:pPr/>
              <a:t>16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84486-5700-49CC-9768-53D0F9481C14}" type="slidenum">
              <a:rPr lang="en-GB"/>
              <a:pPr/>
              <a:t>21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E1AAB-F1B3-4547-BDFB-28E5597615B2}" type="slidenum">
              <a:rPr lang="en-GB"/>
              <a:pPr/>
              <a:t>25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42C35-E4F8-4256-BDC2-78A55EDA9C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067C-C376-48AB-80FC-6734DF52A4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5AA51-0EC7-4AAA-AB22-E7EA76C88E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7581D-0050-4D5C-94B3-1887ACA6FE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EF37-1AC2-4B0E-BBEC-8080A58F45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8D748-62BA-4812-AF5A-9310A9127D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C9D8-B23E-4EEB-BC22-B187697A30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5CA8-3357-4A15-9747-799A7F4758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84D1-C0DE-4DF8-A2A0-31F7F42EA7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216E-EA87-4B8F-B9E8-3435091C2D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24DDB-7A25-4C12-942E-5022C6F5A1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7175" y="260350"/>
            <a:ext cx="41402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871AA76-C18C-4DB2-A3AA-8BD5EC70408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sfwd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read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975" y="428604"/>
            <a:ext cx="5614988" cy="1470025"/>
          </a:xfrm>
        </p:spPr>
        <p:txBody>
          <a:bodyPr/>
          <a:lstStyle/>
          <a:p>
            <a:pPr algn="l"/>
            <a:r>
              <a:rPr lang="en-ZA" sz="4800" dirty="0"/>
              <a:t>Guy Berger:</a:t>
            </a:r>
            <a:endParaRPr lang="en-GB" sz="60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71670" y="1280491"/>
            <a:ext cx="7345363" cy="6863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 dirty="0"/>
              <a:t>Digital Literacy for African Newsrooms:  </a:t>
            </a:r>
            <a:endParaRPr lang="en-ZA" sz="8000" dirty="0"/>
          </a:p>
          <a:p>
            <a:pPr>
              <a:spcBef>
                <a:spcPct val="50000"/>
              </a:spcBef>
            </a:pPr>
            <a:endParaRPr lang="en-GB" sz="8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52513"/>
            <a:ext cx="9001125" cy="465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2175"/>
            <a:ext cx="8443913" cy="5746750"/>
          </a:xfrm>
        </p:spPr>
        <p:txBody>
          <a:bodyPr/>
          <a:lstStyle/>
          <a:p>
            <a:r>
              <a:rPr lang="en-ZA" sz="17200" dirty="0" smtClean="0"/>
              <a:t>TABS</a:t>
            </a:r>
            <a:endParaRPr lang="en-GB" sz="4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249613" y="1182712"/>
            <a:ext cx="54260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3200" dirty="0" smtClean="0">
                <a:solidFill>
                  <a:schemeClr val="folHlink"/>
                </a:solidFill>
              </a:rPr>
              <a:t>Push:</a:t>
            </a:r>
            <a:endParaRPr lang="en-ZA" sz="3200" dirty="0" smtClean="0">
              <a:solidFill>
                <a:schemeClr val="folHlink"/>
              </a:solidFill>
            </a:endParaRPr>
          </a:p>
          <a:p>
            <a:r>
              <a:rPr lang="en-ZA" sz="3200" dirty="0" smtClean="0">
                <a:solidFill>
                  <a:schemeClr val="folHlink"/>
                </a:solidFill>
              </a:rPr>
              <a:t>Multiple home pages</a:t>
            </a:r>
            <a:endParaRPr lang="en-GB" sz="4000" dirty="0">
              <a:solidFill>
                <a:schemeClr val="folHlink"/>
              </a:solidFill>
            </a:endParaRPr>
          </a:p>
        </p:txBody>
      </p:sp>
      <p:sp>
        <p:nvSpPr>
          <p:cNvPr id="4" name="Notched Right Arrow 3"/>
          <p:cNvSpPr/>
          <p:nvPr/>
        </p:nvSpPr>
        <p:spPr bwMode="auto">
          <a:xfrm>
            <a:off x="1285852" y="3571876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Right Triangle 4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load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page,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it,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exit, repeat another. Etc </a:t>
            </a:r>
            <a:r>
              <a:rPr lang="en-GB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dirty="0" smtClean="0"/>
              <a:t>Or even open several NEW windows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b="1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TABS = </a:t>
            </a:r>
            <a:r>
              <a:rPr lang="en-GB" b="1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many on the </a:t>
            </a:r>
            <a:r>
              <a:rPr lang="en-GB" b="1" i="1" u="sng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en-GB" b="1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page.</a:t>
            </a:r>
          </a:p>
          <a:p>
            <a:r>
              <a:rPr lang="en-GB" i="1" dirty="0" smtClean="0"/>
              <a:t>And </a:t>
            </a:r>
            <a:r>
              <a:rPr lang="en-GB" i="1" dirty="0" smtClean="0"/>
              <a:t>SOP </a:t>
            </a:r>
            <a:r>
              <a:rPr lang="en-GB" i="1" dirty="0" smtClean="0"/>
              <a:t>get </a:t>
            </a:r>
            <a:r>
              <a:rPr lang="en-GB" i="1" dirty="0" smtClean="0"/>
              <a:t>selected ones loading as your default home page settings.</a:t>
            </a:r>
          </a:p>
          <a:p>
            <a:r>
              <a:rPr lang="en-GB" b="1" dirty="0" smtClean="0"/>
              <a:t>HOW? Browser</a:t>
            </a:r>
            <a:r>
              <a:rPr lang="en-GB" b="1" dirty="0" smtClean="0"/>
              <a:t>: </a:t>
            </a:r>
            <a:r>
              <a:rPr lang="en-GB" b="1" dirty="0" err="1" smtClean="0"/>
              <a:t>tools,options</a:t>
            </a:r>
            <a:r>
              <a:rPr lang="en-GB" b="1" dirty="0" smtClean="0"/>
              <a:t>. </a:t>
            </a:r>
            <a:r>
              <a:rPr lang="en-GB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ZA" b="1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 t="21875" r="23019"/>
          <a:stretch>
            <a:fillRect/>
          </a:stretch>
        </p:blipFill>
        <p:spPr bwMode="auto">
          <a:xfrm>
            <a:off x="-25741" y="214290"/>
            <a:ext cx="9812715" cy="24288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00034" y="1571612"/>
            <a:ext cx="142876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14612" y="1571612"/>
            <a:ext cx="142876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0" y="1571612"/>
            <a:ext cx="142876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16" y="1571612"/>
            <a:ext cx="142876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2175"/>
            <a:ext cx="8443913" cy="5746750"/>
          </a:xfrm>
        </p:spPr>
        <p:txBody>
          <a:bodyPr/>
          <a:lstStyle/>
          <a:p>
            <a:r>
              <a:rPr lang="en-ZA" sz="17200"/>
              <a:t>RSS </a:t>
            </a:r>
            <a:r>
              <a:rPr lang="en-ZA" sz="4800"/>
              <a:t>feeds: </a:t>
            </a:r>
            <a:br>
              <a:rPr lang="en-ZA" sz="4800"/>
            </a:br>
            <a:r>
              <a:rPr lang="en-ZA" sz="4800"/>
              <a:t>any update at your    favourite site comes to you</a:t>
            </a:r>
            <a:endParaRPr lang="en-GB" sz="480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571736" y="2325720"/>
            <a:ext cx="54260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3200" dirty="0" smtClean="0">
                <a:solidFill>
                  <a:schemeClr val="folHlink"/>
                </a:solidFill>
              </a:rPr>
              <a:t>Push: </a:t>
            </a:r>
            <a:r>
              <a:rPr lang="en-ZA" sz="3200" dirty="0" smtClean="0">
                <a:solidFill>
                  <a:schemeClr val="folHlink"/>
                </a:solidFill>
              </a:rPr>
              <a:t>get fed!</a:t>
            </a:r>
            <a:r>
              <a:rPr lang="en-ZA" sz="18900" dirty="0" smtClean="0">
                <a:solidFill>
                  <a:schemeClr val="folHlink"/>
                </a:solidFill>
              </a:rPr>
              <a:t> </a:t>
            </a:r>
          </a:p>
          <a:p>
            <a:r>
              <a:rPr lang="en-ZA" sz="8000" dirty="0">
                <a:solidFill>
                  <a:schemeClr val="folHlink"/>
                </a:solidFill>
              </a:rPr>
              <a:t/>
            </a:r>
            <a:br>
              <a:rPr lang="en-ZA" sz="8000" dirty="0">
                <a:solidFill>
                  <a:schemeClr val="folHlink"/>
                </a:solidFill>
              </a:rPr>
            </a:br>
            <a:r>
              <a:rPr lang="en-ZA" sz="4000" dirty="0">
                <a:solidFill>
                  <a:schemeClr val="folHlink"/>
                </a:solidFill>
              </a:rPr>
              <a:t> </a:t>
            </a:r>
            <a:endParaRPr lang="en-GB" sz="4000" dirty="0">
              <a:solidFill>
                <a:schemeClr val="folHlink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00108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 bwMode="auto">
          <a:xfrm>
            <a:off x="1428728" y="4714884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Right Triangle 5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4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ways to sign up to RSS feeds: </a:t>
            </a:r>
            <a:r>
              <a:rPr lang="en-ZA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ZA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86766" cy="3951288"/>
          </a:xfrm>
        </p:spPr>
        <p:txBody>
          <a:bodyPr/>
          <a:lstStyle/>
          <a:p>
            <a:pPr marL="857250" lvl="0" indent="-857250">
              <a:buFont typeface="+mj-lt"/>
              <a:buAutoNum type="romanLcPeriod"/>
            </a:pPr>
            <a:r>
              <a:rPr lang="en-GB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</a:t>
            </a:r>
            <a:r>
              <a:rPr lang="en-GB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web browser (</a:t>
            </a:r>
            <a:r>
              <a:rPr lang="en-GB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Explorer, Firefox</a:t>
            </a:r>
            <a:r>
              <a:rPr lang="en-GB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diverse display</a:t>
            </a:r>
            <a:endParaRPr lang="en-ZA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romanLcPeriod"/>
            </a:pPr>
            <a:r>
              <a:rPr lang="en-GB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</a:t>
            </a:r>
            <a:r>
              <a:rPr lang="en-GB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email</a:t>
            </a:r>
            <a:endParaRPr lang="en-ZA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romanLcPeriod"/>
            </a:pPr>
            <a:r>
              <a:rPr lang="en-GB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</a:t>
            </a:r>
            <a:r>
              <a:rPr lang="en-GB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dedicated RSS reader (</a:t>
            </a:r>
            <a:r>
              <a:rPr lang="en-GB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Google reader</a:t>
            </a:r>
            <a:r>
              <a:rPr lang="en-GB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(shows in email-style folders)</a:t>
            </a:r>
            <a:endParaRPr lang="en-ZA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ZA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Right Triangle 7"/>
          <p:cNvSpPr/>
          <p:nvPr/>
        </p:nvSpPr>
        <p:spPr bwMode="auto">
          <a:xfrm rot="16200000">
            <a:off x="7427120" y="5141119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5429264"/>
            <a:ext cx="1857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4i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(</a:t>
            </a:r>
            <a:r>
              <a:rPr lang="en-ZA" dirty="0" err="1" smtClean="0"/>
              <a:t>i</a:t>
            </a:r>
            <a:r>
              <a:rPr lang="en-ZA" dirty="0" smtClean="0"/>
              <a:t>) Via Browser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Explorer			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RSS icon; then click the yellow star </a:t>
            </a:r>
            <a:r>
              <a:rPr lang="en-ZA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your toolbar; save. </a:t>
            </a:r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endParaRPr lang="en-ZA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Firefox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RSS icon; click </a:t>
            </a:r>
            <a:r>
              <a:rPr lang="en-GB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Cntrl</a:t>
            </a:r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 to </a:t>
            </a:r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save; choose bookmarks tool bar </a:t>
            </a:r>
            <a:endParaRPr lang="en-ZA" sz="4000" dirty="0"/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286388"/>
            <a:ext cx="857224" cy="964377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Z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Z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394075" y="-603250"/>
            <a:ext cx="54260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GB" sz="4000" dirty="0">
              <a:solidFill>
                <a:schemeClr val="folHlink"/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455738" y="2590794"/>
            <a:ext cx="52038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7200" dirty="0">
                <a:solidFill>
                  <a:srgbClr val="FF9933"/>
                </a:solidFill>
              </a:rPr>
              <a:t>FIREFOX</a:t>
            </a:r>
            <a:endParaRPr lang="en-GB" sz="7200" dirty="0">
              <a:solidFill>
                <a:srgbClr val="FF9933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142984"/>
            <a:ext cx="8351837" cy="3600450"/>
          </a:xfrm>
        </p:spPr>
        <p:txBody>
          <a:bodyPr/>
          <a:lstStyle/>
          <a:p>
            <a:r>
              <a:rPr lang="en-ZA" dirty="0" smtClean="0"/>
              <a:t>In my view, best for RSS:</a:t>
            </a:r>
            <a:br>
              <a:rPr lang="en-ZA" dirty="0" smtClean="0"/>
            </a:br>
            <a:r>
              <a:rPr lang="en-ZA" sz="7200" dirty="0" smtClean="0"/>
              <a:t>FIREFOX </a:t>
            </a:r>
            <a:r>
              <a:rPr lang="en-ZA" sz="7200" dirty="0"/>
              <a:t>IT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24400"/>
            <a:ext cx="7272338" cy="210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5400675" cy="5154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/>
          <a:srcRect r="-3160"/>
          <a:stretch>
            <a:fillRect/>
          </a:stretch>
        </p:blipFill>
        <p:spPr bwMode="auto">
          <a:xfrm>
            <a:off x="1979613" y="0"/>
            <a:ext cx="5746750" cy="856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(ii) </a:t>
            </a: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via </a:t>
            </a:r>
            <a:r>
              <a:rPr lang="en-GB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Outlook email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3074990"/>
            <a:ext cx="7500990" cy="639762"/>
          </a:xfrm>
        </p:spPr>
        <p:txBody>
          <a:bodyPr/>
          <a:lstStyle/>
          <a:p>
            <a:endParaRPr lang="en-GB" sz="3600" dirty="0" smtClean="0"/>
          </a:p>
          <a:p>
            <a:endParaRPr lang="en-GB" sz="4000" b="0" dirty="0" smtClean="0"/>
          </a:p>
          <a:p>
            <a:r>
              <a:rPr lang="en-GB" sz="4000" i="1" dirty="0" smtClean="0"/>
              <a:t>EITHER</a:t>
            </a:r>
            <a:r>
              <a:rPr lang="en-GB" sz="4000" b="0" dirty="0" smtClean="0"/>
              <a:t>: </a:t>
            </a:r>
          </a:p>
          <a:p>
            <a:r>
              <a:rPr lang="en-GB" sz="4000" b="0" dirty="0" smtClean="0"/>
              <a:t>RSS </a:t>
            </a:r>
            <a:r>
              <a:rPr lang="en-GB" sz="4000" b="0" dirty="0"/>
              <a:t>Feeds button in your Mail Folders. Right-click </a:t>
            </a:r>
            <a:r>
              <a:rPr lang="en-GB" sz="4000" b="0" dirty="0" smtClean="0"/>
              <a:t>there.</a:t>
            </a:r>
            <a:endParaRPr lang="en-ZA" sz="4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910" y="5357826"/>
            <a:ext cx="7503937" cy="639762"/>
          </a:xfrm>
        </p:spPr>
        <p:txBody>
          <a:bodyPr/>
          <a:lstStyle/>
          <a:p>
            <a:r>
              <a:rPr lang="en-ZA" sz="4000" i="1" dirty="0" smtClean="0"/>
              <a:t>OR</a:t>
            </a:r>
            <a:r>
              <a:rPr lang="en-ZA" sz="4000" dirty="0" smtClean="0"/>
              <a:t>: </a:t>
            </a:r>
          </a:p>
          <a:p>
            <a:r>
              <a:rPr lang="en-ZA" sz="4000" b="0" dirty="0" smtClean="0"/>
              <a:t>Paste </a:t>
            </a:r>
            <a:r>
              <a:rPr lang="en-ZA" sz="4000" b="0" dirty="0" smtClean="0"/>
              <a:t>address of feed at </a:t>
            </a:r>
            <a:r>
              <a:rPr lang="en-GB" sz="4000" b="0" u="sng" dirty="0" smtClean="0">
                <a:hlinkClick r:id="rId2"/>
              </a:rPr>
              <a:t>www.rssfwd.com</a:t>
            </a:r>
            <a:endParaRPr lang="en-ZA" sz="4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51725" cy="1008063"/>
          </a:xfrm>
        </p:spPr>
        <p:txBody>
          <a:bodyPr/>
          <a:lstStyle/>
          <a:p>
            <a:r>
              <a:rPr lang="en-ZA" sz="5400" b="1">
                <a:solidFill>
                  <a:schemeClr val="hlink"/>
                </a:solidFill>
              </a:rPr>
              <a:t>Coming up …</a:t>
            </a:r>
            <a:endParaRPr lang="en-GB" sz="5400" b="1">
              <a:solidFill>
                <a:schemeClr val="hlink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00213"/>
            <a:ext cx="5832475" cy="3311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Do the web!</a:t>
            </a:r>
            <a:endParaRPr lang="en-ZA" sz="40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Monitor hot topics</a:t>
            </a:r>
            <a:endParaRPr lang="en-ZA" sz="40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Multiple home pages</a:t>
            </a:r>
            <a:endParaRPr lang="en-ZA" sz="40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Using RSS</a:t>
            </a:r>
            <a:endParaRPr lang="en-ZA" sz="40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Yahoo pipes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Join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1" name="Picture 3" descr="C:\Documents and Settings\jogb\My Documents\niza08\FireShot capture #49 - 'RSSFWD - RSS Straight into your email inbox_ A service by Blue Sky Factory_' - www_rssfwd_com.jpg"/>
          <p:cNvPicPr>
            <a:picLocks noChangeAspect="1" noChangeArrowheads="1"/>
          </p:cNvPicPr>
          <p:nvPr/>
        </p:nvPicPr>
        <p:blipFill>
          <a:blip r:embed="rId2"/>
          <a:srcRect l="11874" r="11875" b="-1359"/>
          <a:stretch>
            <a:fillRect/>
          </a:stretch>
        </p:blipFill>
        <p:spPr bwMode="auto">
          <a:xfrm>
            <a:off x="0" y="742968"/>
            <a:ext cx="9144000" cy="532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395413"/>
            <a:ext cx="8443913" cy="5746751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(iii) Via a “reader”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354160" y="620713"/>
            <a:ext cx="6361112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4400" u="sng" dirty="0" smtClean="0">
                <a:hlinkClick r:id="rId3"/>
              </a:rPr>
              <a:t>www.google.com/reader</a:t>
            </a:r>
            <a:endParaRPr lang="en-GB" sz="4400" u="sng" dirty="0" smtClean="0"/>
          </a:p>
          <a:p>
            <a:endParaRPr lang="en-GB" sz="4400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en-ZA" sz="4400" dirty="0" smtClean="0">
                <a:solidFill>
                  <a:srgbClr val="0000FF"/>
                </a:solidFill>
                <a:latin typeface="Arial" charset="0"/>
              </a:rPr>
              <a:t>www.newsgator.com</a:t>
            </a:r>
            <a:r>
              <a:rPr lang="en-ZA" sz="4400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ZA" sz="4400" dirty="0">
                <a:solidFill>
                  <a:srgbClr val="0000FF"/>
                </a:solidFill>
                <a:latin typeface="Arial" charset="0"/>
              </a:rPr>
            </a:br>
            <a:r>
              <a:rPr lang="en-ZA" sz="4400" dirty="0"/>
              <a:t>Filter for a keyword  </a:t>
            </a:r>
            <a:r>
              <a:rPr lang="en-ZA" sz="4000" dirty="0"/>
              <a:t> </a:t>
            </a:r>
            <a:endParaRPr lang="en-GB" sz="4000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79456" y="4941888"/>
            <a:ext cx="85217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400" dirty="0">
                <a:solidFill>
                  <a:srgbClr val="0000FF"/>
                </a:solidFill>
                <a:latin typeface="Arial" charset="0"/>
              </a:rPr>
              <a:t>www.netvibes.com</a:t>
            </a:r>
            <a:br>
              <a:rPr lang="en-ZA" sz="4400" dirty="0">
                <a:solidFill>
                  <a:srgbClr val="0000FF"/>
                </a:solidFill>
                <a:latin typeface="Arial" charset="0"/>
              </a:rPr>
            </a:br>
            <a:r>
              <a:rPr lang="en-ZA" sz="4400" dirty="0"/>
              <a:t>A one-stop home page?  </a:t>
            </a:r>
            <a:r>
              <a:rPr lang="en-ZA" sz="4000" dirty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1" grpId="1"/>
      <p:bldP spid="99332" grpId="0"/>
      <p:bldP spid="993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475"/>
            <a:ext cx="8569325" cy="606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95400"/>
            <a:ext cx="7858125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88" y="1412875"/>
            <a:ext cx="4140200" cy="2663825"/>
          </a:xfrm>
        </p:spPr>
        <p:txBody>
          <a:bodyPr/>
          <a:lstStyle/>
          <a:p>
            <a:r>
              <a:rPr lang="en-ZA" sz="4000"/>
              <a:t>What when an old site doesn’t do RSS?</a:t>
            </a:r>
            <a:br>
              <a:rPr lang="en-ZA" sz="4000"/>
            </a:br>
            <a:r>
              <a:rPr lang="en-ZA" sz="4000"/>
              <a:t/>
            </a:r>
            <a:br>
              <a:rPr lang="en-ZA" sz="4000"/>
            </a:br>
            <a:r>
              <a:rPr lang="en-ZA" sz="4000"/>
              <a:t/>
            </a:r>
            <a:br>
              <a:rPr lang="en-ZA" sz="4000"/>
            </a:br>
            <a:r>
              <a:rPr lang="en-ZA" sz="5400">
                <a:solidFill>
                  <a:srgbClr val="FF9933"/>
                </a:solidFill>
              </a:rPr>
              <a:t> </a:t>
            </a:r>
            <a:endParaRPr lang="en-GB" sz="5400">
              <a:solidFill>
                <a:srgbClr val="FF9933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4166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r>
              <a:rPr lang="en-ZA" sz="4000">
                <a:solidFill>
                  <a:srgbClr val="0000FF"/>
                </a:solidFill>
              </a:rPr>
              <a:t>www.feedity.com</a:t>
            </a:r>
          </a:p>
          <a:p>
            <a:pPr lvl="1">
              <a:buFontTx/>
              <a:buNone/>
            </a:pPr>
            <a:r>
              <a:rPr lang="en-ZA" sz="3200"/>
              <a:t> </a:t>
            </a:r>
            <a:endParaRPr lang="en-GB" sz="320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43438" y="1858963"/>
            <a:ext cx="41402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400"/>
              <a:t/>
            </a:r>
            <a:br>
              <a:rPr lang="en-ZA" sz="4400"/>
            </a:br>
            <a:r>
              <a:rPr lang="en-ZA" sz="6000">
                <a:solidFill>
                  <a:schemeClr val="hlink"/>
                </a:solidFill>
              </a:rPr>
              <a:t>CONVERT IT!</a:t>
            </a:r>
            <a:endParaRPr lang="en-GB" sz="6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  <p:bldP spid="983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Documents and Settings\jogb\My Documents\niza08\FireShot capture #53 - 'Feedity - Feed Builder' - feedity_com_builder_as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3988" y="800100"/>
            <a:ext cx="1199197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620713"/>
            <a:ext cx="5472113" cy="1857375"/>
          </a:xfrm>
        </p:spPr>
        <p:txBody>
          <a:bodyPr/>
          <a:lstStyle/>
          <a:p>
            <a:r>
              <a:rPr lang="en-ZA" sz="7200"/>
              <a:t>MERGER</a:t>
            </a:r>
            <a:r>
              <a:rPr lang="en-ZA" sz="1800"/>
              <a:t/>
            </a:r>
            <a:br>
              <a:rPr lang="en-ZA" sz="1800"/>
            </a:br>
            <a:r>
              <a:rPr lang="en-ZA" sz="1800"/>
              <a:t/>
            </a:r>
            <a:br>
              <a:rPr lang="en-ZA" sz="1800"/>
            </a:br>
            <a:r>
              <a:rPr lang="en-ZA" sz="4000"/>
              <a:t>Plumb for a single funnel</a:t>
            </a:r>
            <a:endParaRPr lang="en-GB" sz="660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435204" y="3500438"/>
            <a:ext cx="2422548" cy="13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3200" dirty="0" smtClean="0">
                <a:solidFill>
                  <a:schemeClr val="folHlink"/>
                </a:solidFill>
              </a:rPr>
              <a:t>Push yahoo</a:t>
            </a:r>
            <a:endParaRPr lang="en-GB" sz="3200" dirty="0">
              <a:solidFill>
                <a:schemeClr val="folHlin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57158" y="5213350"/>
            <a:ext cx="5811838" cy="210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ZA" sz="4400" dirty="0">
                <a:solidFill>
                  <a:srgbClr val="0000FF"/>
                </a:solidFill>
                <a:latin typeface="Arial" charset="0"/>
              </a:rPr>
              <a:t>http://pipes.yahoo.com</a:t>
            </a:r>
          </a:p>
          <a:p>
            <a:pPr algn="l"/>
            <a:endParaRPr lang="en-ZA" dirty="0">
              <a:solidFill>
                <a:srgbClr val="0000FF"/>
              </a:solidFill>
            </a:endParaRP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3500438"/>
            <a:ext cx="2295525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Notched Right Arrow 5"/>
          <p:cNvSpPr/>
          <p:nvPr/>
        </p:nvSpPr>
        <p:spPr bwMode="auto">
          <a:xfrm>
            <a:off x="285720" y="3857628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4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2781300"/>
            <a:ext cx="5472112" cy="1857375"/>
          </a:xfrm>
        </p:spPr>
        <p:txBody>
          <a:bodyPr/>
          <a:lstStyle/>
          <a:p>
            <a:r>
              <a:rPr lang="en-ZA" sz="7200"/>
              <a:t>Aggregate</a:t>
            </a:r>
            <a:br>
              <a:rPr lang="en-ZA" sz="7200"/>
            </a:br>
            <a:r>
              <a:rPr lang="en-ZA" sz="7200"/>
              <a:t>feeds </a:t>
            </a:r>
            <a:r>
              <a:rPr lang="en-ZA" sz="7200" b="1" i="1" u="sng"/>
              <a:t>AND</a:t>
            </a:r>
            <a:r>
              <a:rPr lang="en-ZA" sz="7200"/>
              <a:t> filter them!</a:t>
            </a:r>
            <a:endParaRPr lang="en-GB" sz="660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356100" y="1111250"/>
            <a:ext cx="54260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00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27088" y="604838"/>
            <a:ext cx="5811837" cy="210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ZA" sz="4400">
                <a:solidFill>
                  <a:srgbClr val="0000FF"/>
                </a:solidFill>
                <a:latin typeface="Arial" charset="0"/>
              </a:rPr>
              <a:t>http://pipes.yahoo.com</a:t>
            </a:r>
          </a:p>
          <a:p>
            <a:pPr algn="l"/>
            <a:endParaRPr lang="en-ZA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692150"/>
            <a:ext cx="9972675" cy="5113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7956550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44900"/>
            <a:ext cx="6408738" cy="281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Do the web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an example in using Internet-based </a:t>
            </a:r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the best informed and most organised of all your staff</a:t>
            </a:r>
            <a:endParaRPr lang="en-ZA" sz="4000" dirty="0" smtClean="0"/>
          </a:p>
          <a:p>
            <a:endParaRPr lang="en-ZA" sz="4000" dirty="0"/>
          </a:p>
        </p:txBody>
      </p:sp>
      <p:sp>
        <p:nvSpPr>
          <p:cNvPr id="8" name="Action Button: End 7">
            <a:hlinkClick r:id="" action="ppaction://hlinkshowjump?jump=lastslide" highlightClick="1"/>
          </p:cNvPr>
          <p:cNvSpPr/>
          <p:nvPr/>
        </p:nvSpPr>
        <p:spPr bwMode="auto">
          <a:xfrm>
            <a:off x="3714744" y="5214950"/>
            <a:ext cx="1643074" cy="1214446"/>
          </a:xfrm>
          <a:prstGeom prst="actionButtonEn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10" name="Action Button: End 9">
            <a:hlinkClick r:id="" action="ppaction://noaction" highlightClick="1"/>
          </p:cNvPr>
          <p:cNvSpPr/>
          <p:nvPr/>
        </p:nvSpPr>
        <p:spPr bwMode="auto">
          <a:xfrm>
            <a:off x="2143108" y="6000768"/>
            <a:ext cx="1042416" cy="1042416"/>
          </a:xfrm>
          <a:prstGeom prst="actionButtonEn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428596" y="571480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43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567738" cy="467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"/>
            <a:ext cx="8893175" cy="583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8280400" cy="291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804400" cy="4849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7950" y="1571612"/>
            <a:ext cx="8464578" cy="5715040"/>
            <a:chOff x="1519" y="1752"/>
            <a:chExt cx="2775" cy="236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9" y="1752"/>
              <a:ext cx="2775" cy="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62" y="1842"/>
              <a:ext cx="1679" cy="18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 rot="735747">
            <a:off x="6178666" y="3667588"/>
            <a:ext cx="2454981" cy="193899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400" b="1" dirty="0" smtClean="0"/>
              <a:t>Headlines from 41 Francophone Africa news sources!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714348" y="67440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u="sng" dirty="0" smtClean="0"/>
              <a:t>French </a:t>
            </a:r>
            <a:r>
              <a:rPr lang="en-ZA" sz="4800" u="sng" dirty="0" smtClean="0"/>
              <a:t>news </a:t>
            </a:r>
            <a:r>
              <a:rPr lang="en-ZA" sz="4800" u="sng" dirty="0" smtClean="0"/>
              <a:t>translated</a:t>
            </a:r>
            <a:r>
              <a:rPr lang="en-GB" sz="4800" u="sng" dirty="0" smtClean="0"/>
              <a:t> </a:t>
            </a:r>
            <a:endParaRPr lang="en-Z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44563"/>
            <a:ext cx="9917113" cy="495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108075"/>
            <a:ext cx="8569325" cy="3529013"/>
          </a:xfrm>
        </p:spPr>
        <p:txBody>
          <a:bodyPr/>
          <a:lstStyle/>
          <a:p>
            <a:pPr algn="l"/>
            <a:r>
              <a:rPr lang="en-ZA" sz="4000" i="1"/>
              <a:t>From Web 1 …</a:t>
            </a:r>
            <a:r>
              <a:rPr lang="en-ZA" sz="4000"/>
              <a:t> </a:t>
            </a:r>
            <a:r>
              <a:rPr lang="en-ZA" sz="6000"/>
              <a:t>to Web 2.0</a:t>
            </a:r>
            <a:endParaRPr lang="en-GB" sz="2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67113" y="2001838"/>
            <a:ext cx="53260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800">
                <a:latin typeface="Arial" charset="0"/>
              </a:rPr>
              <a:t/>
            </a:r>
            <a:br>
              <a:rPr lang="en-ZA" sz="4800">
                <a:latin typeface="Arial" charset="0"/>
              </a:rPr>
            </a:br>
            <a:r>
              <a:rPr lang="en-ZA" sz="4800">
                <a:latin typeface="Arial" charset="0"/>
              </a:rPr>
              <a:t/>
            </a:r>
            <a:br>
              <a:rPr lang="en-ZA" sz="4800">
                <a:latin typeface="Arial" charset="0"/>
              </a:rPr>
            </a:br>
            <a:r>
              <a:rPr lang="en-ZA" sz="4800">
                <a:solidFill>
                  <a:schemeClr val="hlink"/>
                </a:solidFill>
                <a:latin typeface="Arial" charset="0"/>
              </a:rPr>
              <a:t>Now: communities of interest</a:t>
            </a:r>
            <a:br>
              <a:rPr lang="en-ZA" sz="4800">
                <a:solidFill>
                  <a:schemeClr val="hlink"/>
                </a:solidFill>
                <a:latin typeface="Arial" charset="0"/>
              </a:rPr>
            </a:br>
            <a:endParaRPr lang="en-GB" sz="6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-396875" y="620713"/>
            <a:ext cx="49530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800">
                <a:latin typeface="Arial" charset="0"/>
              </a:rPr>
              <a:t/>
            </a:r>
            <a:br>
              <a:rPr lang="en-ZA" sz="4800">
                <a:latin typeface="Arial" charset="0"/>
              </a:rPr>
            </a:br>
            <a:r>
              <a:rPr lang="en-ZA" sz="4800" i="1">
                <a:latin typeface="Arial" charset="0"/>
              </a:rPr>
              <a:t>Surfacing, </a:t>
            </a:r>
            <a:br>
              <a:rPr lang="en-ZA" sz="4800" i="1">
                <a:latin typeface="Arial" charset="0"/>
              </a:rPr>
            </a:br>
            <a:r>
              <a:rPr lang="en-ZA" sz="4800" i="1">
                <a:latin typeface="Arial" charset="0"/>
              </a:rPr>
              <a:t>not searching</a:t>
            </a:r>
            <a:endParaRPr lang="en-GB" sz="6000" i="1">
              <a:latin typeface="Arial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612775" y="476250"/>
            <a:ext cx="97932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400" u="sng">
                <a:latin typeface="Arial" charset="0"/>
              </a:rPr>
              <a:t>Old way</a:t>
            </a:r>
            <a:r>
              <a:rPr lang="en-ZA" sz="4400">
                <a:latin typeface="Arial" charset="0"/>
              </a:rPr>
              <a:t>: solo search… or,                  a pal recommends URL</a:t>
            </a:r>
            <a:endParaRPr lang="en-GB" sz="5400">
              <a:latin typeface="Arial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50825" y="3068638"/>
            <a:ext cx="84804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6913563" cy="2579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 bwMode="auto">
          <a:xfrm>
            <a:off x="1285852" y="2643182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2946" grpId="0"/>
      <p:bldP spid="82947" grpId="0"/>
      <p:bldP spid="829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816" y="928670"/>
            <a:ext cx="942981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997200"/>
            <a:ext cx="3455988" cy="3529013"/>
          </a:xfrm>
        </p:spPr>
        <p:txBody>
          <a:bodyPr/>
          <a:lstStyle/>
          <a:p>
            <a:pPr algn="l"/>
            <a:r>
              <a:rPr lang="en-ZA" sz="5400" i="1">
                <a:solidFill>
                  <a:srgbClr val="F71403"/>
                </a:solidFill>
              </a:rPr>
              <a:t>Here’s how…</a:t>
            </a:r>
            <a:endParaRPr lang="en-GB" sz="4000">
              <a:solidFill>
                <a:srgbClr val="F71403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567113" y="2001838"/>
            <a:ext cx="53260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6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-396875" y="1052513"/>
            <a:ext cx="49530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6000" i="1">
              <a:latin typeface="Arial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-649288" y="0"/>
            <a:ext cx="97932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5400">
              <a:latin typeface="Arial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95288" y="-1395413"/>
            <a:ext cx="8480425" cy="57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800"/>
              <a:t>So: </a:t>
            </a:r>
            <a:r>
              <a:rPr lang="en-ZA" sz="4800" u="sng"/>
              <a:t>aggregate</a:t>
            </a:r>
            <a:r>
              <a:rPr lang="en-ZA" sz="4800"/>
              <a:t>! </a:t>
            </a:r>
            <a:br>
              <a:rPr lang="en-ZA" sz="4800"/>
            </a:br>
            <a:r>
              <a:rPr lang="en-ZA" sz="4800"/>
              <a:t>eg. tags RSS</a:t>
            </a:r>
            <a:r>
              <a:rPr lang="en-ZA" sz="4800">
                <a:latin typeface="Arial" charset="0"/>
              </a:rPr>
              <a:t/>
            </a:r>
            <a:br>
              <a:rPr lang="en-ZA" sz="4800">
                <a:latin typeface="Arial" charset="0"/>
              </a:rPr>
            </a:br>
            <a:endParaRPr lang="en-GB" sz="4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4143375" cy="434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-304800"/>
            <a:ext cx="8569325" cy="3529013"/>
          </a:xfrm>
        </p:spPr>
        <p:txBody>
          <a:bodyPr/>
          <a:lstStyle/>
          <a:p>
            <a:pPr algn="l"/>
            <a:r>
              <a:rPr lang="en-ZA" sz="4800" i="1"/>
              <a:t>From Web 1 …</a:t>
            </a:r>
            <a:r>
              <a:rPr lang="en-ZA" sz="4800"/>
              <a:t> </a:t>
            </a:r>
            <a:br>
              <a:rPr lang="en-ZA" sz="4800"/>
            </a:br>
            <a:r>
              <a:rPr lang="en-ZA" sz="7200"/>
              <a:t>to Web 2.0</a:t>
            </a:r>
            <a:endParaRPr lang="en-GB" sz="36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638550" y="3081338"/>
            <a:ext cx="532606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800">
                <a:latin typeface="Arial" charset="0"/>
              </a:rPr>
              <a:t>Database, not separate documents</a:t>
            </a:r>
            <a:br>
              <a:rPr lang="en-ZA" sz="4800">
                <a:latin typeface="Arial" charset="0"/>
              </a:rPr>
            </a:br>
            <a:endParaRPr lang="en-GB" sz="6000">
              <a:latin typeface="Arial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-180975" y="2290763"/>
            <a:ext cx="49530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4800">
                <a:latin typeface="Arial" charset="0"/>
              </a:rPr>
              <a:t/>
            </a:r>
            <a:br>
              <a:rPr lang="en-ZA" sz="4800">
                <a:latin typeface="Arial" charset="0"/>
              </a:rPr>
            </a:br>
            <a:r>
              <a:rPr lang="en-ZA" sz="4800">
                <a:latin typeface="Arial" charset="0"/>
              </a:rPr>
              <a:t>Automation</a:t>
            </a:r>
            <a:endParaRPr lang="en-GB" sz="6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211455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96975"/>
            <a:ext cx="6010275" cy="501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6388"/>
            <a:ext cx="8135938" cy="655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3284538"/>
            <a:ext cx="76327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4800">
                <a:solidFill>
                  <a:srgbClr val="0000FF"/>
                </a:solidFill>
              </a:rPr>
              <a:t>http://feeds.technorati.com/feed/posts/tag/wjec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0350" y="1412875"/>
            <a:ext cx="9404350" cy="128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933825"/>
            <a:ext cx="8424863" cy="2592388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ZA" sz="4400">
                <a:solidFill>
                  <a:srgbClr val="0000FF"/>
                </a:solidFill>
              </a:rPr>
              <a:t>http://</a:t>
            </a:r>
            <a:r>
              <a:rPr lang="en-GB" sz="4400">
                <a:solidFill>
                  <a:srgbClr val="0000FF"/>
                </a:solidFill>
              </a:rPr>
              <a:t>del.icio.us</a:t>
            </a:r>
            <a:r>
              <a:rPr lang="en-ZA" sz="4400">
                <a:solidFill>
                  <a:srgbClr val="0000FF"/>
                </a:solidFill>
              </a:rPr>
              <a:t>.com</a:t>
            </a:r>
            <a:r>
              <a:rPr lang="en-ZA" sz="4400"/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ZA" sz="4400"/>
              <a:t>(topic bookmarks to RSS)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ZA" sz="200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ZA" sz="240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ZA" sz="440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ZA" sz="440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ZA" sz="172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33375"/>
            <a:ext cx="7215238" cy="4594225"/>
          </a:xfrm>
        </p:spPr>
        <p:txBody>
          <a:bodyPr/>
          <a:lstStyle/>
          <a:p>
            <a:r>
              <a:rPr lang="en-ZA" sz="6000" dirty="0">
                <a:solidFill>
                  <a:schemeClr val="tx1"/>
                </a:solidFill>
              </a:rPr>
              <a:t>And </a:t>
            </a:r>
            <a:r>
              <a:rPr lang="en-ZA" sz="6000" dirty="0" smtClean="0">
                <a:solidFill>
                  <a:schemeClr val="tx1"/>
                </a:solidFill>
              </a:rPr>
              <a:t>try Social Bookmarks:</a:t>
            </a:r>
            <a:r>
              <a:rPr lang="en-ZA" dirty="0">
                <a:solidFill>
                  <a:schemeClr val="tx1"/>
                </a:solidFill>
              </a:rPr>
              <a:t/>
            </a:r>
            <a:br>
              <a:rPr lang="en-ZA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260350"/>
            <a:ext cx="82454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7200" u="sng"/>
              <a:t>So now you know</a:t>
            </a:r>
            <a:endParaRPr lang="en-GB" sz="7200" u="sng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1989138"/>
            <a:ext cx="7991475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How to do hot Alerts</a:t>
            </a:r>
            <a:endParaRPr lang="en-ZA" sz="4000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i="1" dirty="0" smtClean="0"/>
              <a:t>Set up multiple </a:t>
            </a:r>
            <a:r>
              <a:rPr lang="en-ZA" sz="4000" i="1" dirty="0" smtClean="0"/>
              <a:t>home pages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Use RSS (3 options)</a:t>
            </a:r>
            <a:endParaRPr lang="en-ZA" sz="4000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i="1" dirty="0" smtClean="0"/>
              <a:t>Build a Yahoo pipe</a:t>
            </a:r>
            <a:endParaRPr lang="en-ZA" sz="4000" i="1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ZA" sz="4000" dirty="0" smtClean="0"/>
              <a:t>Join </a:t>
            </a:r>
            <a:r>
              <a:rPr lang="en-ZA" sz="4000" dirty="0" smtClean="0"/>
              <a:t>communities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ZA" sz="1050" dirty="0" smtClean="0"/>
          </a:p>
          <a:p>
            <a:pPr marL="533400" indent="-533400" algn="ctr">
              <a:lnSpc>
                <a:spcPct val="90000"/>
              </a:lnSpc>
              <a:buNone/>
            </a:pPr>
            <a:r>
              <a:rPr lang="en-ZA" sz="4000" b="1" i="1" dirty="0" smtClean="0"/>
              <a:t>More? </a:t>
            </a:r>
            <a:endParaRPr lang="en-ZA" sz="4000" b="1" i="1" dirty="0" smtClean="0"/>
          </a:p>
          <a:p>
            <a:pPr marL="533400" indent="-533400">
              <a:lnSpc>
                <a:spcPct val="90000"/>
              </a:lnSpc>
              <a:buNone/>
            </a:pPr>
            <a:endParaRPr lang="en-ZA" sz="4000" dirty="0" smtClean="0"/>
          </a:p>
        </p:txBody>
      </p:sp>
      <p:sp>
        <p:nvSpPr>
          <p:cNvPr id="4" name="Right Triangle 3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#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2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68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87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69215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>
                <a:solidFill>
                  <a:srgbClr val="0000FF"/>
                </a:solidFill>
              </a:rPr>
              <a:t>http://www.mg.co.za/converse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75688" cy="463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73238"/>
            <a:ext cx="80772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600">
                <a:solidFill>
                  <a:schemeClr val="hlink"/>
                </a:solidFill>
                <a:latin typeface="Century Schoolbook" pitchFamily="18" charset="0"/>
              </a:rPr>
              <a:t>Go forth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>
                <a:latin typeface="Century Schoolbook" pitchFamily="18" charset="0"/>
              </a:rPr>
              <a:t>Get your info … and share the skills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600">
              <a:latin typeface="Century Schoolbook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>
                <a:latin typeface="Century Schoolbook" pitchFamily="18" charset="0"/>
              </a:rPr>
              <a:t>Thank you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latin typeface="Century Schoolbook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latin typeface="Century Schoolbook" pitchFamily="18" charset="0"/>
              </a:rPr>
              <a:t>					</a:t>
            </a:r>
            <a:endParaRPr lang="en-US" sz="100">
              <a:latin typeface="Century Schoolbook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00">
                <a:latin typeface="Century Schoolbook" pitchFamily="18" charset="0"/>
              </a:rPr>
              <a:t>					</a:t>
            </a:r>
            <a:r>
              <a:rPr lang="en-US" sz="2000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620713"/>
            <a:ext cx="6337300" cy="583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ZA" sz="4800"/>
              <a:t>  Complement your </a:t>
            </a:r>
            <a:r>
              <a:rPr lang="en-ZA" sz="4800" b="1" i="1" u="sng">
                <a:solidFill>
                  <a:srgbClr val="FF9933"/>
                </a:solidFill>
              </a:rPr>
              <a:t>pull</a:t>
            </a:r>
            <a:r>
              <a:rPr lang="en-ZA" sz="4800">
                <a:solidFill>
                  <a:srgbClr val="FF9933"/>
                </a:solidFill>
              </a:rPr>
              <a:t>-</a:t>
            </a:r>
            <a:r>
              <a:rPr lang="en-ZA" sz="4800"/>
              <a:t>searches, by harnessing the Internet’s </a:t>
            </a:r>
            <a:r>
              <a:rPr lang="en-ZA" sz="8800" b="1" i="1" u="sng">
                <a:solidFill>
                  <a:srgbClr val="FF9933"/>
                </a:solidFill>
              </a:rPr>
              <a:t>pushing</a:t>
            </a:r>
            <a:r>
              <a:rPr lang="en-ZA" sz="4800"/>
              <a:t> power.</a:t>
            </a:r>
            <a:endParaRPr lang="en-GB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85926"/>
            <a:ext cx="8443912" cy="5746750"/>
          </a:xfrm>
        </p:spPr>
        <p:txBody>
          <a:bodyPr/>
          <a:lstStyle/>
          <a:p>
            <a:r>
              <a:rPr lang="en-ZA" dirty="0">
                <a:solidFill>
                  <a:srgbClr val="0000FF"/>
                </a:solidFill>
                <a:latin typeface="Arial" charset="0"/>
              </a:rPr>
              <a:t>http://www.google.com/alerts</a:t>
            </a:r>
            <a:endParaRPr lang="en-GB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339975" y="1196975"/>
            <a:ext cx="40322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6000" u="sng" dirty="0" smtClean="0">
                <a:solidFill>
                  <a:schemeClr val="folHlink"/>
                </a:solidFill>
              </a:rPr>
              <a:t>Push</a:t>
            </a:r>
            <a:r>
              <a:rPr lang="en-ZA" sz="6000" dirty="0" smtClean="0">
                <a:solidFill>
                  <a:schemeClr val="folHlink"/>
                </a:solidFill>
              </a:rPr>
              <a:t>:      </a:t>
            </a:r>
            <a:r>
              <a:rPr lang="en-ZA" sz="6000" dirty="0" smtClean="0">
                <a:solidFill>
                  <a:schemeClr val="folHlink"/>
                </a:solidFill>
              </a:rPr>
              <a:t>monitor </a:t>
            </a:r>
            <a:r>
              <a:rPr lang="en-ZA" sz="6000" dirty="0" smtClean="0">
                <a:solidFill>
                  <a:schemeClr val="folHlink"/>
                </a:solidFill>
              </a:rPr>
              <a:t>hot topics</a:t>
            </a:r>
            <a:r>
              <a:rPr lang="en-ZA" sz="6000" dirty="0">
                <a:solidFill>
                  <a:schemeClr val="folHlink"/>
                </a:solidFill>
              </a:rPr>
              <a:t/>
            </a:r>
            <a:br>
              <a:rPr lang="en-ZA" sz="6000" dirty="0">
                <a:solidFill>
                  <a:schemeClr val="folHlink"/>
                </a:solidFill>
              </a:rPr>
            </a:br>
            <a:r>
              <a:rPr lang="en-ZA" sz="6000" dirty="0">
                <a:solidFill>
                  <a:schemeClr val="folHlink"/>
                </a:solidFill>
              </a:rPr>
              <a:t> </a:t>
            </a:r>
            <a:endParaRPr lang="en-GB" sz="6000" dirty="0">
              <a:solidFill>
                <a:schemeClr val="folHlink"/>
              </a:solidFill>
            </a:endParaRPr>
          </a:p>
        </p:txBody>
      </p:sp>
      <p:sp>
        <p:nvSpPr>
          <p:cNvPr id="4" name="Notched Right Arrow 3"/>
          <p:cNvSpPr/>
          <p:nvPr/>
        </p:nvSpPr>
        <p:spPr bwMode="auto">
          <a:xfrm>
            <a:off x="428596" y="571480"/>
            <a:ext cx="2286016" cy="714380"/>
          </a:xfrm>
          <a:prstGeom prst="notched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Right Triangle 4"/>
          <p:cNvSpPr/>
          <p:nvPr/>
        </p:nvSpPr>
        <p:spPr bwMode="auto">
          <a:xfrm rot="16200000">
            <a:off x="7431889" y="5141143"/>
            <a:ext cx="1643073" cy="1790688"/>
          </a:xfrm>
          <a:prstGeom prst="rtTriangl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8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C:\Documents and Settings\jogb\My Documents\niza08\FireShot capture #50 - 'Google Alerts' - www_google_com_ale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800100"/>
            <a:ext cx="1219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893175" cy="539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5453062" cy="645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5580063" y="3500438"/>
            <a:ext cx="3384550" cy="1920875"/>
            <a:chOff x="3515" y="2205"/>
            <a:chExt cx="2132" cy="1210"/>
          </a:xfrm>
        </p:grpSpPr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3878" y="2205"/>
              <a:ext cx="1769" cy="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ZA" sz="6000">
                  <a:solidFill>
                    <a:srgbClr val="F71403"/>
                  </a:solidFill>
                </a:rPr>
                <a:t>Heh heh!</a:t>
              </a:r>
              <a:endParaRPr lang="en-GB" sz="6000">
                <a:solidFill>
                  <a:srgbClr val="F71403"/>
                </a:solidFill>
              </a:endParaRPr>
            </a:p>
          </p:txBody>
        </p:sp>
        <p:sp>
          <p:nvSpPr>
            <p:cNvPr id="138246" name="Line 6"/>
            <p:cNvSpPr>
              <a:spLocks noChangeShapeType="1"/>
            </p:cNvSpPr>
            <p:nvPr/>
          </p:nvSpPr>
          <p:spPr bwMode="auto">
            <a:xfrm flipH="1">
              <a:off x="3515" y="2795"/>
              <a:ext cx="771" cy="318"/>
            </a:xfrm>
            <a:prstGeom prst="line">
              <a:avLst/>
            </a:prstGeom>
            <a:noFill/>
            <a:ln w="76200">
              <a:solidFill>
                <a:srgbClr val="F71403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423</Words>
  <Application>Microsoft Office PowerPoint</Application>
  <PresentationFormat>On-screen Show (4:3)</PresentationFormat>
  <Paragraphs>117</Paragraphs>
  <Slides>46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Guy Berger:</vt:lpstr>
      <vt:lpstr>Coming up …</vt:lpstr>
      <vt:lpstr>1. Do the web</vt:lpstr>
      <vt:lpstr>From Web 1 …  to Web 2.0</vt:lpstr>
      <vt:lpstr>Slide 5</vt:lpstr>
      <vt:lpstr>http://www.google.com/alerts</vt:lpstr>
      <vt:lpstr>Slide 7</vt:lpstr>
      <vt:lpstr>Slide 8</vt:lpstr>
      <vt:lpstr>Slide 9</vt:lpstr>
      <vt:lpstr>Slide 10</vt:lpstr>
      <vt:lpstr>TABS</vt:lpstr>
      <vt:lpstr>Slide 12</vt:lpstr>
      <vt:lpstr>RSS feeds:  any update at your    favourite site comes to you</vt:lpstr>
      <vt:lpstr>3 ways to sign up to RSS feeds:  </vt:lpstr>
      <vt:lpstr>(i) Via Browser</vt:lpstr>
      <vt:lpstr>In my view, best for RSS: FIREFOX IT</vt:lpstr>
      <vt:lpstr>Slide 17</vt:lpstr>
      <vt:lpstr>Slide 18</vt:lpstr>
      <vt:lpstr>(ii) via Outlook email</vt:lpstr>
      <vt:lpstr>Slide 20</vt:lpstr>
      <vt:lpstr>(iii) Via a “reader”</vt:lpstr>
      <vt:lpstr>Slide 22</vt:lpstr>
      <vt:lpstr>Slide 23</vt:lpstr>
      <vt:lpstr>What when an old site doesn’t do RSS?    </vt:lpstr>
      <vt:lpstr>Slide 25</vt:lpstr>
      <vt:lpstr>MERGER  Plumb for a single funnel</vt:lpstr>
      <vt:lpstr>Aggregate feeds AND filter them!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From Web 1 … to Web 2.0</vt:lpstr>
      <vt:lpstr>Slide 38</vt:lpstr>
      <vt:lpstr>Here’s how…</vt:lpstr>
      <vt:lpstr>Slide 40</vt:lpstr>
      <vt:lpstr>Slide 41</vt:lpstr>
      <vt:lpstr>Slide 42</vt:lpstr>
      <vt:lpstr>And try Social Bookmarks: </vt:lpstr>
      <vt:lpstr>Slide 44</vt:lpstr>
      <vt:lpstr>Slide 45</vt:lpstr>
      <vt:lpstr>Slide 46</vt:lpstr>
    </vt:vector>
  </TitlesOfParts>
  <Company>Rhodes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Today: the HOW follows from the WHAT</dc:title>
  <dc:creator>Rhodes Staff</dc:creator>
  <cp:lastModifiedBy>Berger</cp:lastModifiedBy>
  <cp:revision>503</cp:revision>
  <dcterms:created xsi:type="dcterms:W3CDTF">2006-05-25T03:17:53Z</dcterms:created>
  <dcterms:modified xsi:type="dcterms:W3CDTF">2008-05-25T19:07:51Z</dcterms:modified>
</cp:coreProperties>
</file>